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7" r:id="rId3"/>
    <p:sldId id="268" r:id="rId4"/>
    <p:sldId id="270" r:id="rId5"/>
    <p:sldId id="275" r:id="rId6"/>
    <p:sldId id="276" r:id="rId7"/>
    <p:sldId id="272" r:id="rId8"/>
    <p:sldId id="273" r:id="rId9"/>
    <p:sldId id="269" r:id="rId10"/>
  </p:sldIdLst>
  <p:sldSz cx="18288000" cy="10287000"/>
  <p:notesSz cx="6858000" cy="9144000"/>
  <p:embeddedFontLst>
    <p:embeddedFont>
      <p:font typeface="Baguet Script" panose="00000500000000000000" pitchFamily="2" charset="0"/>
      <p:regular r:id="rId11"/>
    </p:embeddedFont>
    <p:embeddedFont>
      <p:font typeface="Gotham" panose="020B0604020202020204" charset="0"/>
      <p:regular r:id="rId12"/>
    </p:embeddedFont>
    <p:embeddedFont>
      <p:font typeface="Gotham Bold" panose="020B0604020202020204" charset="0"/>
      <p:regular r:id="rId13"/>
    </p:embeddedFont>
    <p:embeddedFont>
      <p:font typeface="Noto Sans" panose="020B05020405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B55C"/>
    <a:srgbClr val="52F4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DB45CE-BB0B-4458-84C3-A14B5620A923}" v="1165" dt="2024-12-15T16:09:24.9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14" y="2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5/10/relationships/revisionInfo" Target="revisionInfo.xml"/></Relationships>
</file>

<file path=ppt/media/image1.png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mc.ncbi.nlm.nih.gov/articles/PMC3124546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pektrum.de/news/wie-frei-ist-der-mensch/1361221" TargetMode="External"/><Relationship Id="rId3" Type="http://schemas.openxmlformats.org/officeDocument/2006/relationships/hyperlink" Target="https://pmc.ncbi.nlm.nih.gov/articles/PMC3124546/" TargetMode="External"/><Relationship Id="rId7" Type="http://schemas.openxmlformats.org/officeDocument/2006/relationships/hyperlink" Target="https://www.planet-wissen.de/natur/forschung/hirnforschung/pwiedaslibetexperiment100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deutschlandfunkkultur.de/neue-erkenntnisse-zur-willensfreiheit-wie-das-gehirn-100.html" TargetMode="External"/><Relationship Id="rId5" Type="http://schemas.openxmlformats.org/officeDocument/2006/relationships/hyperlink" Target="https://www.evangelisch.de/inhalte/144093/30-05-2017/luthers-freiheitsschrift-das-steht-drin" TargetMode="External"/><Relationship Id="rId10" Type="http://schemas.openxmlformats.org/officeDocument/2006/relationships/hyperlink" Target="https://www.holyart.de/blog/devotionalien/die-geschichte-von-adam-und-eva/" TargetMode="External"/><Relationship Id="rId4" Type="http://schemas.openxmlformats.org/officeDocument/2006/relationships/hyperlink" Target="https://www.kirche-im-swr.de/beitraege/?id=39759" TargetMode="External"/><Relationship Id="rId9" Type="http://schemas.openxmlformats.org/officeDocument/2006/relationships/hyperlink" Target="https://www.die-bibel.de/ressourcen/wibilex/altes-testament/suendenfal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4" name="TextBox 4"/>
          <p:cNvSpPr txBox="1"/>
          <p:nvPr/>
        </p:nvSpPr>
        <p:spPr>
          <a:xfrm>
            <a:off x="6208005" y="7968216"/>
            <a:ext cx="5871990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22"/>
              </a:lnSpc>
            </a:pPr>
            <a:r>
              <a:rPr lang="de-DE" sz="2900" b="1" i="0" dirty="0">
                <a:solidFill>
                  <a:schemeClr val="bg1"/>
                </a:solidFill>
                <a:effectLst/>
                <a:latin typeface="Gotham Bold"/>
                <a:cs typeface="Gotham Bold"/>
              </a:rPr>
              <a:t>Freiheit biblisch, bei Luther und in der Hirnforschung – ein Vergleich</a:t>
            </a:r>
            <a:endParaRPr lang="en-US" sz="2900" b="1" spc="37" dirty="0">
              <a:solidFill>
                <a:schemeClr val="bg1"/>
              </a:solidFill>
              <a:latin typeface="Gotham Bold"/>
              <a:ea typeface="Gotham Bold"/>
              <a:cs typeface="Gotham Bold"/>
              <a:sym typeface="Gotham Bold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5723661" y="6334631"/>
            <a:ext cx="8636870" cy="464705"/>
          </a:xfrm>
          <a:custGeom>
            <a:avLst/>
            <a:gdLst/>
            <a:ahLst/>
            <a:cxnLst/>
            <a:rect l="l" t="t" r="r" b="b"/>
            <a:pathLst>
              <a:path w="8636870" h="464705">
                <a:moveTo>
                  <a:pt x="0" y="0"/>
                </a:moveTo>
                <a:lnTo>
                  <a:pt x="8636870" y="0"/>
                </a:lnTo>
                <a:lnTo>
                  <a:pt x="8636870" y="464705"/>
                </a:lnTo>
                <a:lnTo>
                  <a:pt x="0" y="4647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r="-2113" b="-279570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22C7558-1F98-A7CD-0E1C-59DD216EEDFD}"/>
              </a:ext>
            </a:extLst>
          </p:cNvPr>
          <p:cNvSpPr txBox="1"/>
          <p:nvPr/>
        </p:nvSpPr>
        <p:spPr>
          <a:xfrm rot="-180000">
            <a:off x="2743201" y="2649569"/>
            <a:ext cx="1280159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5000" b="1" spc="-646" dirty="0">
                <a:solidFill>
                  <a:schemeClr val="bg1"/>
                </a:solidFill>
                <a:latin typeface="Baguet Script" panose="00000500000000000000" pitchFamily="2" charset="0"/>
                <a:ea typeface="+mj-ea"/>
                <a:cs typeface="+mj-cs"/>
              </a:rPr>
              <a:t>Freiheit</a:t>
            </a:r>
            <a:endParaRPr lang="de-DE" sz="25000" b="1" spc="-646" dirty="0">
              <a:solidFill>
                <a:schemeClr val="bg1"/>
              </a:solidFill>
              <a:latin typeface="Baguet Script" panose="00000500000000000000" pitchFamily="2" charset="0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E9C31D8B-8217-0C81-2CF9-C540AC2896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00B50BE-FACA-C908-347C-4233E5F37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500"/>
            <a:ext cx="71628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Inhalt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D6A85A1-11AB-4246-CC7B-361581AC4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67037"/>
            <a:ext cx="13792200" cy="46910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Was ist Freiheit?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Freiheit Adam &amp; Eva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Freiheit nach Luther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Freiheit in der Hirnforschung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Vergleich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92F09E0-246D-F529-4312-597D8B6961A1}"/>
              </a:ext>
            </a:extLst>
          </p:cNvPr>
          <p:cNvSpPr txBox="1"/>
          <p:nvPr/>
        </p:nvSpPr>
        <p:spPr>
          <a:xfrm>
            <a:off x="7239000" y="3356908"/>
            <a:ext cx="668773" cy="193899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de-CH" sz="12000">
                <a:solidFill>
                  <a:schemeClr val="bg1"/>
                </a:solidFill>
              </a:rPr>
              <a:t>}</a:t>
            </a:r>
            <a:endParaRPr lang="de-DE" sz="4600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7DC9CF-A92B-0666-AB0D-A278667873BB}"/>
              </a:ext>
            </a:extLst>
          </p:cNvPr>
          <p:cNvSpPr txBox="1"/>
          <p:nvPr/>
        </p:nvSpPr>
        <p:spPr>
          <a:xfrm>
            <a:off x="7907773" y="4000500"/>
            <a:ext cx="237533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4600" spc="-85">
                <a:solidFill>
                  <a:schemeClr val="bg1"/>
                </a:solidFill>
                <a:latin typeface="Gotham"/>
                <a:cs typeface="Gotham"/>
              </a:rPr>
              <a:t>Biblisch</a:t>
            </a:r>
            <a:endParaRPr lang="de-DE" sz="4600" spc="-85">
              <a:solidFill>
                <a:schemeClr val="bg1"/>
              </a:solidFill>
              <a:latin typeface="Gotham"/>
              <a:cs typeface="Gotham"/>
            </a:endParaRPr>
          </a:p>
        </p:txBody>
      </p:sp>
    </p:spTree>
    <p:extLst>
      <p:ext uri="{BB962C8B-B14F-4D97-AF65-F5344CB8AC3E}">
        <p14:creationId xmlns:p14="http://schemas.microsoft.com/office/powerpoint/2010/main" val="1683269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64440-1C72-71C0-4698-1B1CF6A77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4439FFA4-CB5E-A0B8-451D-2C0A726ED89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8394EC-AC9A-55BE-6092-D6DBCC45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32588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Was  ist  Freiheit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A66661C-261D-FB86-C88A-9F5E33885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67037"/>
            <a:ext cx="17602200" cy="4691063"/>
          </a:xfrm>
        </p:spPr>
        <p:txBody>
          <a:bodyPr>
            <a:normAutofit/>
          </a:bodyPr>
          <a:lstStyle/>
          <a:p>
            <a:r>
              <a:rPr lang="de-CH" sz="4299" b="1" spc="-85" dirty="0">
                <a:solidFill>
                  <a:schemeClr val="bg1"/>
                </a:solidFill>
                <a:latin typeface="Gotham"/>
                <a:cs typeface="Gotham"/>
              </a:rPr>
              <a:t>Mögliche D</a:t>
            </a:r>
            <a:r>
              <a:rPr lang="de-CH" sz="4600" b="1" spc="-85" dirty="0">
                <a:solidFill>
                  <a:schemeClr val="bg1"/>
                </a:solidFill>
                <a:latin typeface="Gotham"/>
                <a:cs typeface="Gotham"/>
              </a:rPr>
              <a:t>efinition: </a:t>
            </a:r>
            <a:r>
              <a:rPr lang="de-DE" sz="5400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sz="4600" spc="-85" dirty="0">
                <a:solidFill>
                  <a:schemeClr val="bg1"/>
                </a:solidFill>
                <a:latin typeface="Gotham"/>
                <a:cs typeface="Gotham"/>
              </a:rPr>
              <a:t>Möglichkeit, ohne Zwang </a:t>
            </a:r>
          </a:p>
          <a:p>
            <a:r>
              <a:rPr lang="de-DE" sz="4600" spc="-85" dirty="0">
                <a:solidFill>
                  <a:schemeClr val="bg1"/>
                </a:solidFill>
                <a:latin typeface="Gotham"/>
                <a:cs typeface="Gotham"/>
              </a:rPr>
              <a:t>			   zwischen unterschiedlichen Optionen</a:t>
            </a:r>
          </a:p>
          <a:p>
            <a:r>
              <a:rPr lang="de-DE" sz="4600" spc="-85" dirty="0">
                <a:solidFill>
                  <a:schemeClr val="bg1"/>
                </a:solidFill>
                <a:latin typeface="Gotham"/>
                <a:cs typeface="Gotham"/>
              </a:rPr>
              <a:t>			   auszuwählen und entscheiden zu können</a:t>
            </a:r>
          </a:p>
        </p:txBody>
      </p:sp>
    </p:spTree>
    <p:extLst>
      <p:ext uri="{BB962C8B-B14F-4D97-AF65-F5344CB8AC3E}">
        <p14:creationId xmlns:p14="http://schemas.microsoft.com/office/powerpoint/2010/main" val="704078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4A457-C5EB-0F3A-1478-342E79E4C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1E0E824A-7D0D-8751-823B-9A97DCAAEB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FE5C6A-4623-B18B-3DD2-B87C607A9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44780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Freiheit  bei  Adam  &amp;  Eva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371A696-51B3-773D-7945-B53752673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67037"/>
            <a:ext cx="17602200" cy="4691063"/>
          </a:xfrm>
        </p:spPr>
        <p:txBody>
          <a:bodyPr>
            <a:normAutofit fontScale="92500" lnSpcReduction="1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Verbotene Frucht (1. Mose 2,16)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b="0" i="0" dirty="0">
                <a:solidFill>
                  <a:schemeClr val="bg1"/>
                </a:solidFill>
                <a:effectLst/>
                <a:latin typeface="Gotham" panose="020B0604020202020204" charset="0"/>
                <a:cs typeface="Gotham" panose="020B0604020202020204" charset="0"/>
              </a:rPr>
              <a:t>„Und Gott der </a:t>
            </a:r>
            <a:r>
              <a:rPr lang="de-DE" sz="4600" b="0" i="0" cap="small" dirty="0">
                <a:solidFill>
                  <a:schemeClr val="bg1"/>
                </a:solidFill>
                <a:effectLst/>
                <a:latin typeface="Noto Sans" panose="020B0502040204020203" pitchFamily="34" charset="0"/>
              </a:rPr>
              <a:t>Herr</a:t>
            </a:r>
            <a:r>
              <a:rPr lang="de-DE" sz="4600" b="0" i="0" dirty="0">
                <a:solidFill>
                  <a:schemeClr val="bg1"/>
                </a:solidFill>
                <a:effectLst/>
                <a:latin typeface="Noto Sans" panose="020B0502040204020203" pitchFamily="34" charset="0"/>
              </a:rPr>
              <a:t> </a:t>
            </a:r>
            <a:r>
              <a:rPr lang="de-DE" sz="4600" b="0" i="0" dirty="0">
                <a:solidFill>
                  <a:schemeClr val="bg1"/>
                </a:solidFill>
                <a:effectLst/>
                <a:latin typeface="Gotham" panose="020B0604020202020204" charset="0"/>
                <a:cs typeface="Gotham" panose="020B0604020202020204" charset="0"/>
              </a:rPr>
              <a:t>nahm den Menschen und setzte ihn in den Garten Eden, dass er ihn bebaute und bewahrte“(1.Mose 2,15)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spc="-85" dirty="0">
                <a:solidFill>
                  <a:schemeClr val="bg1"/>
                </a:solidFill>
                <a:latin typeface="Gotham"/>
                <a:cs typeface="Gotham"/>
              </a:rPr>
              <a:t>Adam und Eva konnten frei entscheiden, ob sie Gott gehorchen wollten oder nicht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spc="-85" dirty="0">
                <a:solidFill>
                  <a:schemeClr val="bg1"/>
                </a:solidFill>
                <a:latin typeface="Gotham"/>
                <a:cs typeface="Gotham"/>
                <a:sym typeface="Wingdings" panose="05000000000000000000" pitchFamily="2" charset="2"/>
              </a:rPr>
              <a:t> Gott gab den Menschen Freiheit und zwang sie nicht zu Gehorsamkeit</a:t>
            </a:r>
            <a:endParaRPr lang="de-DE" sz="4600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4600" b="0" i="0" dirty="0">
              <a:solidFill>
                <a:schemeClr val="bg1"/>
              </a:solidFill>
              <a:effectLst/>
              <a:latin typeface="Gotham" panose="020B0604020202020204" charset="0"/>
              <a:cs typeface="Gotham" panose="020B0604020202020204" charset="0"/>
              <a:sym typeface="Wingdings" panose="05000000000000000000" pitchFamily="2" charset="2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CH" sz="4600" b="1" spc="-85" dirty="0">
              <a:solidFill>
                <a:schemeClr val="bg1"/>
              </a:solidFill>
              <a:latin typeface="Gotham" panose="020B0604020202020204" charset="0"/>
              <a:cs typeface="Gotham" panose="020B060402020202020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DE" sz="4600" spc="-85" dirty="0">
              <a:solidFill>
                <a:schemeClr val="bg1"/>
              </a:solidFill>
              <a:latin typeface="Gotham"/>
              <a:cs typeface="Gotham"/>
            </a:endParaRPr>
          </a:p>
        </p:txBody>
      </p:sp>
    </p:spTree>
    <p:extLst>
      <p:ext uri="{BB962C8B-B14F-4D97-AF65-F5344CB8AC3E}">
        <p14:creationId xmlns:p14="http://schemas.microsoft.com/office/powerpoint/2010/main" val="377654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E4A586-E919-DCC2-0D09-4933F527F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A148DA7B-9EE5-C67D-9923-A784401F847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BE6ED33-A6E3-1214-4605-4AC306D0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32588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Freiheit  nach Luther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98C63B-31D3-11EC-8FF2-FA385FD21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4305300"/>
            <a:ext cx="17068800" cy="3852863"/>
          </a:xfrm>
        </p:spPr>
        <p:txBody>
          <a:bodyPr numCol="2" spcCol="720000">
            <a:normAutofit/>
          </a:bodyPr>
          <a:lstStyle/>
          <a:p>
            <a:r>
              <a:rPr lang="de-DE" sz="43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„Zum 1.: Ein Christenmensch ist ein freier Herr über alle Dinge und niemand untertan.“ </a:t>
            </a:r>
            <a:br>
              <a:rPr lang="de-DE" sz="43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</a:br>
            <a:r>
              <a:rPr lang="de-DE" sz="43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(vgl. Röm 13,8)</a:t>
            </a:r>
          </a:p>
          <a:p>
            <a:endParaRPr lang="de-DE" sz="4300">
              <a:solidFill>
                <a:schemeClr val="bg1"/>
              </a:solidFill>
              <a:latin typeface="Gotham" panose="020B0604020202020204" charset="0"/>
              <a:cs typeface="Gotham" panose="020B0604020202020204" charset="0"/>
            </a:endParaRPr>
          </a:p>
          <a:p>
            <a:r>
              <a:rPr lang="de-DE" sz="43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„Zum 1.: Ein Christenmensch ist ein dienstbarer Knecht aller Dinge und jedermann untertan.“ (vgl. Gal 4,4)</a:t>
            </a:r>
          </a:p>
        </p:txBody>
      </p: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CF1AC2C6-9350-6008-E273-9E2312593AF7}"/>
              </a:ext>
            </a:extLst>
          </p:cNvPr>
          <p:cNvSpPr txBox="1">
            <a:spLocks/>
          </p:cNvSpPr>
          <p:nvPr/>
        </p:nvSpPr>
        <p:spPr>
          <a:xfrm>
            <a:off x="8153400" y="9715500"/>
            <a:ext cx="9829800" cy="66913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28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Zitate </a:t>
            </a:r>
            <a:r>
              <a:rPr lang="de-DE" sz="28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stammen aus der modernisierten Gedenkschrift Luthers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E92F965B-386A-97CE-4D81-4C1D1B1E4DD5}"/>
              </a:ext>
            </a:extLst>
          </p:cNvPr>
          <p:cNvSpPr txBox="1">
            <a:spLocks/>
          </p:cNvSpPr>
          <p:nvPr/>
        </p:nvSpPr>
        <p:spPr>
          <a:xfrm>
            <a:off x="609600" y="3119437"/>
            <a:ext cx="17830800" cy="957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30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Evangelische Freiheit:</a:t>
            </a:r>
          </a:p>
        </p:txBody>
      </p:sp>
    </p:spTree>
    <p:extLst>
      <p:ext uri="{BB962C8B-B14F-4D97-AF65-F5344CB8AC3E}">
        <p14:creationId xmlns:p14="http://schemas.microsoft.com/office/powerpoint/2010/main" val="1426871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1B18B-312F-F758-9E55-53F06EACC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64C36810-56AA-EA92-063F-59D265D585A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D48FA0F-DC98-DE6C-0769-3222D540B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44780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Freiheit  in  der  Bibel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5B9A3A0-131E-338B-BB86-4C83E47F9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67037"/>
            <a:ext cx="17373600" cy="4691063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b="1" dirty="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  <a:sym typeface="Wingdings" panose="05000000000000000000" pitchFamily="2" charset="2"/>
              </a:rPr>
              <a:t>(AT) p</a:t>
            </a:r>
            <a:r>
              <a:rPr lang="de-DE" sz="4600" b="1" i="0" dirty="0">
                <a:solidFill>
                  <a:schemeClr val="bg1"/>
                </a:solidFill>
                <a:effectLst/>
                <a:latin typeface="Gotham" panose="020B0604020202020204" charset="0"/>
                <a:cs typeface="Gotham" panose="020B0604020202020204" charset="0"/>
                <a:sym typeface="Wingdings" panose="05000000000000000000" pitchFamily="2" charset="2"/>
              </a:rPr>
              <a:t>olitisches und soziales Befreiendes Handeln</a:t>
            </a:r>
            <a:r>
              <a:rPr lang="de-DE" sz="4600" b="0" i="0" dirty="0">
                <a:solidFill>
                  <a:schemeClr val="bg1"/>
                </a:solidFill>
                <a:effectLst/>
                <a:latin typeface="Gotham" panose="020B0604020202020204" charset="0"/>
                <a:cs typeface="Gotham" panose="020B0604020202020204" charset="0"/>
                <a:sym typeface="Wingdings" panose="05000000000000000000" pitchFamily="2" charset="2"/>
              </a:rPr>
              <a:t> (vgl. </a:t>
            </a:r>
            <a:r>
              <a:rPr lang="de-DE" sz="4600" dirty="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Ex 20,2 : „Ich bin JHWH, der Gott, der dich aus dem Lande Ägypten, dem Sklavenhaus, geführt hat“)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dirty="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(NT) Befreiung durch Jesus Christus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600" dirty="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  <a:sym typeface="Wingdings" panose="05000000000000000000" pitchFamily="2" charset="2"/>
              </a:rPr>
              <a:t>(NT) Anerkennung der persönlichen Freiheit / Selbstbestimmung (vgl. Gal 3,28)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CH" sz="4600" b="1" spc="-85" dirty="0">
              <a:solidFill>
                <a:schemeClr val="bg1"/>
              </a:solidFill>
              <a:latin typeface="Gotham" panose="020B0604020202020204" charset="0"/>
              <a:cs typeface="Gotham" panose="020B0604020202020204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CH" sz="4600" b="1" spc="-85" dirty="0">
              <a:solidFill>
                <a:schemeClr val="bg1"/>
              </a:solidFill>
              <a:latin typeface="Gotham"/>
              <a:cs typeface="Gotham"/>
            </a:endParaRPr>
          </a:p>
          <a:p>
            <a:endParaRPr lang="de-DE" sz="4600" spc="-85" dirty="0">
              <a:solidFill>
                <a:schemeClr val="bg1"/>
              </a:solidFill>
              <a:latin typeface="Gotham"/>
              <a:cs typeface="Gotham"/>
            </a:endParaRPr>
          </a:p>
        </p:txBody>
      </p:sp>
    </p:spTree>
    <p:extLst>
      <p:ext uri="{BB962C8B-B14F-4D97-AF65-F5344CB8AC3E}">
        <p14:creationId xmlns:p14="http://schemas.microsoft.com/office/powerpoint/2010/main" val="187840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A8EE4-28CC-88C3-3E34-FB25F18A0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hlinkClick r:id="rId2"/>
            <a:extLst>
              <a:ext uri="{FF2B5EF4-FFF2-40B4-BE49-F238E27FC236}">
                <a16:creationId xmlns:a16="http://schemas.microsoft.com/office/drawing/2014/main" id="{6398E63A-C969-30BA-611D-6280F30FCC3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76" t="-38888" b="-40802"/>
            </a:stretch>
          </a:blipFill>
        </p:spPr>
        <p:txBody>
          <a:bodyPr/>
          <a:lstStyle/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6EA8FD-7088-4FE3-A2DA-1E4FFF94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68402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Freiheit  in  der  Hirnforschung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2CD6480-3E61-B042-636B-C7529DAC0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67037"/>
            <a:ext cx="17602200" cy="46910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Studien, die die Freiheit als Illusion darstellen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Technischer Stand der </a:t>
            </a:r>
            <a:r>
              <a:rPr lang="de-CH" sz="4600" spc="-85" dirty="0" err="1">
                <a:solidFill>
                  <a:schemeClr val="bg1"/>
                </a:solidFill>
                <a:latin typeface="Gotham"/>
                <a:cs typeface="Gotham"/>
              </a:rPr>
              <a:t>Neurowissenschft</a:t>
            </a: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 ausreichend?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CH" sz="4600" spc="-85" dirty="0">
                <a:solidFill>
                  <a:schemeClr val="bg1"/>
                </a:solidFill>
                <a:latin typeface="Gotham"/>
                <a:cs typeface="Gotham"/>
              </a:rPr>
              <a:t>Verwechslungsgefahr Bewusst &amp; Unterbewusstsein</a:t>
            </a:r>
            <a:endParaRPr lang="de-DE" sz="4600" spc="-85" dirty="0">
              <a:solidFill>
                <a:schemeClr val="bg1"/>
              </a:solidFill>
              <a:latin typeface="Gotham"/>
              <a:cs typeface="Gotham"/>
            </a:endParaRPr>
          </a:p>
        </p:txBody>
      </p:sp>
      <p:pic>
        <p:nvPicPr>
          <p:cNvPr id="6" name="Grafik 5" descr="Ein Bild, das Muster, Quadrat, Symmetrie, Pixel enthält.&#10;&#10;Automatisch generierte Beschreibung">
            <a:extLst>
              <a:ext uri="{FF2B5EF4-FFF2-40B4-BE49-F238E27FC236}">
                <a16:creationId xmlns:a16="http://schemas.microsoft.com/office/drawing/2014/main" id="{507FA67A-D2CE-1552-66D5-B8709E2AFF4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9997" y="6832377"/>
            <a:ext cx="2632519" cy="263251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B210EF6-9790-4F9E-D9D8-01ED30068625}"/>
              </a:ext>
            </a:extLst>
          </p:cNvPr>
          <p:cNvSpPr txBox="1"/>
          <p:nvPr/>
        </p:nvSpPr>
        <p:spPr>
          <a:xfrm>
            <a:off x="13585407" y="9555338"/>
            <a:ext cx="4245393" cy="702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3511550" algn="l"/>
              </a:tabLst>
            </a:pPr>
            <a:r>
              <a:rPr lang="de-DE" sz="1400" u="sng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https://pmc.ncbi.nlm.nih.gov/articles/PMC3124546/</a:t>
            </a:r>
            <a:endParaRPr lang="de-DE" sz="14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7032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2C417D-5E45-E9EC-E936-60EF22136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>
            <a:extLst>
              <a:ext uri="{FF2B5EF4-FFF2-40B4-BE49-F238E27FC236}">
                <a16:creationId xmlns:a16="http://schemas.microsoft.com/office/drawing/2014/main" id="{2648F215-DA35-A590-2704-83D14B166FA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0532311-9EA1-99E6-032E-7B3ACBC1B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14450"/>
            <a:ext cx="13258800" cy="1162050"/>
          </a:xfrm>
        </p:spPr>
        <p:txBody>
          <a:bodyPr>
            <a:noAutofit/>
          </a:bodyPr>
          <a:lstStyle/>
          <a:p>
            <a:r>
              <a:rPr lang="de-CH" sz="10963" b="0" spc="-646">
                <a:solidFill>
                  <a:schemeClr val="bg1"/>
                </a:solidFill>
                <a:latin typeface="Baguet Script" panose="00000500000000000000" pitchFamily="2" charset="0"/>
              </a:rPr>
              <a:t>Vergleich der  zwei  Welten</a:t>
            </a:r>
            <a:endParaRPr lang="de-DE" sz="10963" b="0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graphicFrame>
        <p:nvGraphicFramePr>
          <p:cNvPr id="11" name="Tabelle 10">
            <a:extLst>
              <a:ext uri="{FF2B5EF4-FFF2-40B4-BE49-F238E27FC236}">
                <a16:creationId xmlns:a16="http://schemas.microsoft.com/office/drawing/2014/main" id="{BFCBA749-37C9-9A82-66A5-4F97F4C6CD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518551"/>
              </p:ext>
            </p:extLst>
          </p:nvPr>
        </p:nvGraphicFramePr>
        <p:xfrm>
          <a:off x="622300" y="2907030"/>
          <a:ext cx="17043400" cy="69494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256315">
                  <a:extLst>
                    <a:ext uri="{9D8B030D-6E8A-4147-A177-3AD203B41FA5}">
                      <a16:colId xmlns:a16="http://schemas.microsoft.com/office/drawing/2014/main" val="642306988"/>
                    </a:ext>
                  </a:extLst>
                </a:gridCol>
                <a:gridCol w="6560457">
                  <a:extLst>
                    <a:ext uri="{9D8B030D-6E8A-4147-A177-3AD203B41FA5}">
                      <a16:colId xmlns:a16="http://schemas.microsoft.com/office/drawing/2014/main" val="281579627"/>
                    </a:ext>
                  </a:extLst>
                </a:gridCol>
                <a:gridCol w="6226628">
                  <a:extLst>
                    <a:ext uri="{9D8B030D-6E8A-4147-A177-3AD203B41FA5}">
                      <a16:colId xmlns:a16="http://schemas.microsoft.com/office/drawing/2014/main" val="4043925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Aspekt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Biblische Freiheit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Hirnforschung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370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Grundlage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Gottes Schöpfung, Gebote, Gnade Gottes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Neurophysiologische Experimente (Libet, Haynes)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5332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Kernelement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Befreiung durch Christus</a:t>
                      </a:r>
                      <a:b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</a:br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(Vergebung der Sünden)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Hirnaktivität trifft scheinbar unbewusst Vorentscheidungen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495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Rolle des Bewusstseins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Freiheit im gehorsam zu Gottes Willen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Teilweise beschränkt – bewusste Entscheidung unbewusster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425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Einschränkungen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  <a:p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Gebote als Rahmen, Verantwortung vor Gott und Nächsten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  <a:p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Biologische / neurale Mechanismen, die vor der bewussten Wahl aktiv werden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  <a:p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332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Konsequenz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Freiheit heißt Dienst: Gott &amp; Mitmenschen dienen</a:t>
                      </a:r>
                      <a:endParaRPr lang="de-DE" sz="2800" dirty="0">
                        <a:solidFill>
                          <a:schemeClr val="bg1"/>
                        </a:solidFill>
                        <a:latin typeface="Gotham" panose="020B0604020202020204" charset="0"/>
                        <a:cs typeface="Gotham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800" dirty="0">
                          <a:solidFill>
                            <a:schemeClr val="bg1"/>
                          </a:solidFill>
                          <a:latin typeface="Gotham" panose="020B0604020202020204" charset="0"/>
                          <a:cs typeface="Gotham" panose="020B0604020202020204" charset="0"/>
                        </a:rPr>
                        <a:t>Fraglicher Umfang freier Willensentscheidung (kein reiner Determinismus, aber starke unbewusste Vorbereitung)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8090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2691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4C39638-893A-2347-955D-781390417AC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76" t="-38888" b="-40802"/>
            </a:stretch>
          </a:blipFill>
        </p:spPr>
        <p:txBody>
          <a:bodyPr/>
          <a:lstStyle/>
          <a:p>
            <a:endParaRPr lang="de-DE" dirty="0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8D4C3619-9768-AB3C-D03A-B43185348782}"/>
              </a:ext>
            </a:extLst>
          </p:cNvPr>
          <p:cNvSpPr txBox="1">
            <a:spLocks/>
          </p:cNvSpPr>
          <p:nvPr/>
        </p:nvSpPr>
        <p:spPr>
          <a:xfrm>
            <a:off x="457200" y="647700"/>
            <a:ext cx="13258800" cy="116205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CH" sz="10963" spc="-646">
                <a:solidFill>
                  <a:schemeClr val="bg1"/>
                </a:solidFill>
                <a:latin typeface="Baguet Script" panose="00000500000000000000" pitchFamily="2" charset="0"/>
              </a:rPr>
              <a:t>Quellen</a:t>
            </a:r>
            <a:endParaRPr lang="de-DE" sz="10963" spc="-646">
              <a:solidFill>
                <a:schemeClr val="bg1"/>
              </a:solidFill>
              <a:latin typeface="Baguet Script" panose="000005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6BBFD7-BAAE-C9FD-0CA7-5F97C37D7762}"/>
              </a:ext>
            </a:extLst>
          </p:cNvPr>
          <p:cNvSpPr txBox="1">
            <a:spLocks/>
          </p:cNvSpPr>
          <p:nvPr/>
        </p:nvSpPr>
        <p:spPr>
          <a:xfrm>
            <a:off x="457200" y="2967037"/>
            <a:ext cx="13792200" cy="46910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4600" spc="-85">
              <a:solidFill>
                <a:schemeClr val="bg1"/>
              </a:solidFill>
              <a:latin typeface="Gotham"/>
              <a:cs typeface="Gotham"/>
            </a:endParaRP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B19189A0-BCDE-CB73-73B8-748AC6AE11C8}"/>
              </a:ext>
            </a:extLst>
          </p:cNvPr>
          <p:cNvSpPr txBox="1">
            <a:spLocks/>
          </p:cNvSpPr>
          <p:nvPr/>
        </p:nvSpPr>
        <p:spPr>
          <a:xfrm>
            <a:off x="457200" y="2967037"/>
            <a:ext cx="17602200" cy="46910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/>
            <a:endParaRPr lang="de-DE" sz="4600" spc="-85" dirty="0">
              <a:solidFill>
                <a:schemeClr val="bg1"/>
              </a:solidFill>
              <a:latin typeface="Gotham"/>
              <a:cs typeface="Gotham"/>
            </a:endParaRPr>
          </a:p>
        </p:txBody>
      </p:sp>
      <p:sp>
        <p:nvSpPr>
          <p:cNvPr id="6" name="Textplatzhalter 3">
            <a:extLst>
              <a:ext uri="{FF2B5EF4-FFF2-40B4-BE49-F238E27FC236}">
                <a16:creationId xmlns:a16="http://schemas.microsoft.com/office/drawing/2014/main" id="{F12B4C12-136B-F67A-0905-E86040679B5B}"/>
              </a:ext>
            </a:extLst>
          </p:cNvPr>
          <p:cNvSpPr txBox="1">
            <a:spLocks/>
          </p:cNvSpPr>
          <p:nvPr/>
        </p:nvSpPr>
        <p:spPr>
          <a:xfrm>
            <a:off x="609600" y="3119437"/>
            <a:ext cx="17602200" cy="469106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  <a:tabLst>
                <a:tab pos="3511550" algn="l"/>
              </a:tabLs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https://pmc.ncbi.nlm.nih.gov/articles/PMC3124546/</a:t>
            </a: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</a:rPr>
              <a:t>	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https://www.kirche-im-swr.de/beitraege/?id=39759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https://www.evangelisch.de/inhalte/144093/30-05-2017/luthers-freiheitsschrift-das-steht-drin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https://www.deutschlandfunkkultur.de/neue-erkenntnisse-zur-willensfreiheit-wie-das-gehirn-100.html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https://www.planet-wissen.de/natur/forschung/hirnforschung/pwiedaslibetexperiment100.html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https://www.spektrum.de/news/wie-frei-ist-der-mensch/1361221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https://www.die-bibel.de/ressourcen/wibilex/altes-testament/suendenfall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effectLst/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https://www.holyart.de/blog/devotionalien/die-geschichte-von-adam-und-eva/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kern="100" dirty="0">
                <a:solidFill>
                  <a:schemeClr val="bg1"/>
                </a:solidFill>
                <a:latin typeface="Gotham" panose="020B0604020202020204" charset="0"/>
                <a:ea typeface="Aptos" panose="020B0004020202020204" pitchFamily="34" charset="0"/>
                <a:cs typeface="Gotham" panose="020B0604020202020204" charset="0"/>
              </a:rPr>
              <a:t>„Die Bibel Nach“ Martin Luthers Übersetzung, Deutsche Bibelgesellschaft, 2017</a:t>
            </a: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de-DE" sz="1800" kern="100" dirty="0">
              <a:solidFill>
                <a:schemeClr val="bg1"/>
              </a:solidFill>
              <a:effectLst/>
              <a:latin typeface="Gotham" panose="020B0604020202020204" charset="0"/>
              <a:ea typeface="Aptos" panose="020B0004020202020204" pitchFamily="34" charset="0"/>
              <a:cs typeface="Gotham" panose="020B0604020202020204" charset="0"/>
            </a:endParaRPr>
          </a:p>
          <a:p>
            <a:pPr marL="0" indent="0">
              <a:buNone/>
            </a:pPr>
            <a:r>
              <a:rPr lang="de-DE" sz="2000" spc="-85" dirty="0">
                <a:solidFill>
                  <a:schemeClr val="bg1"/>
                </a:solidFill>
                <a:latin typeface="Gotham" panose="020B0604020202020204" charset="0"/>
                <a:cs typeface="Gotham" panose="020B0604020202020204" charset="0"/>
              </a:rPr>
              <a:t>Alle Links zuletzt aufgerufen am: 15.12.2024, 16:56 Uhr</a:t>
            </a:r>
          </a:p>
        </p:txBody>
      </p:sp>
    </p:spTree>
    <p:extLst>
      <p:ext uri="{BB962C8B-B14F-4D97-AF65-F5344CB8AC3E}">
        <p14:creationId xmlns:p14="http://schemas.microsoft.com/office/powerpoint/2010/main" val="3418341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</Words>
  <Application>Microsoft Office PowerPoint</Application>
  <PresentationFormat>Benutzerdefiniert</PresentationFormat>
  <Paragraphs>76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Baguet Script</vt:lpstr>
      <vt:lpstr>Calibri</vt:lpstr>
      <vt:lpstr>Arial</vt:lpstr>
      <vt:lpstr>Gotham</vt:lpstr>
      <vt:lpstr>Gotham Bold</vt:lpstr>
      <vt:lpstr>Aptos</vt:lpstr>
      <vt:lpstr>Noto Sans</vt:lpstr>
      <vt:lpstr>Office Theme</vt:lpstr>
      <vt:lpstr>PowerPoint-Präsentation</vt:lpstr>
      <vt:lpstr>Inhalt</vt:lpstr>
      <vt:lpstr>Was  ist  Freiheit</vt:lpstr>
      <vt:lpstr>Freiheit  bei  Adam  &amp;  Eva</vt:lpstr>
      <vt:lpstr>Freiheit  nach Luther</vt:lpstr>
      <vt:lpstr>Freiheit  in  der  Bibel</vt:lpstr>
      <vt:lpstr>Freiheit  in  der  Hirnforschung</vt:lpstr>
      <vt:lpstr>Vergleich der  zwei  Welten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Simple Textured Peace Sermon Church Presentation</dc:title>
  <dc:creator>Olivier Walpert</dc:creator>
  <cp:lastModifiedBy>Jona Walpert</cp:lastModifiedBy>
  <cp:revision>1</cp:revision>
  <dcterms:created xsi:type="dcterms:W3CDTF">2006-08-16T00:00:00Z</dcterms:created>
  <dcterms:modified xsi:type="dcterms:W3CDTF">2024-12-15T17:18:30Z</dcterms:modified>
  <dc:identifier>DAGU9RvT1ig</dc:identifier>
</cp:coreProperties>
</file>